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  <p:sldMasterId id="2147483684" r:id="rId3"/>
    <p:sldMasterId id="2147483690" r:id="rId4"/>
  </p:sldMasterIdLst>
  <p:notesMasterIdLst>
    <p:notesMasterId r:id="rId11"/>
  </p:notesMasterIdLst>
  <p:handoutMasterIdLst>
    <p:handoutMasterId r:id="rId12"/>
  </p:handoutMasterIdLst>
  <p:sldIdLst>
    <p:sldId id="372" r:id="rId5"/>
    <p:sldId id="483" r:id="rId6"/>
    <p:sldId id="448" r:id="rId7"/>
    <p:sldId id="489" r:id="rId8"/>
    <p:sldId id="494" r:id="rId9"/>
    <p:sldId id="495" r:id="rId10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7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pos="5328" userDrawn="1">
          <p15:clr>
            <a:srgbClr val="A4A3A4"/>
          </p15:clr>
        </p15:guide>
        <p15:guide id="4" pos="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ine Jones" initials="JJ" lastIdx="1" clrIdx="0"/>
  <p:cmAuthor id="1" name="Jayani Perera" initials="JP" lastIdx="6" clrIdx="1"/>
  <p:cmAuthor id="2" name="Constantina Ellinas" initials="CE" lastIdx="4" clrIdx="2"/>
  <p:cmAuthor id="3" name="Kristen Buckley" initials="KB" lastIdx="18" clrIdx="3"/>
  <p:cmAuthor id="4" name="Constantina Ellinas" initials="CE [2]" lastIdx="16" clrIdx="4"/>
  <p:cmAuthor id="5" name="Robert Howie" initials="RH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C8"/>
    <a:srgbClr val="ED8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5" autoAdjust="0"/>
    <p:restoredTop sz="84014" autoAdjust="0"/>
  </p:normalViewPr>
  <p:slideViewPr>
    <p:cSldViewPr snapToGrid="0" snapToObjects="1">
      <p:cViewPr varScale="1">
        <p:scale>
          <a:sx n="97" d="100"/>
          <a:sy n="97" d="100"/>
        </p:scale>
        <p:origin x="1866" y="72"/>
      </p:cViewPr>
      <p:guideLst>
        <p:guide orient="horz" pos="1007"/>
        <p:guide orient="horz" pos="3888"/>
        <p:guide pos="5328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174" y="108"/>
      </p:cViewPr>
      <p:guideLst>
        <p:guide orient="horz" pos="2928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94CA220-621D-0F47-9296-21A5C348440A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6CE707A-F54F-4447-950D-10E759213D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6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AD73358-8598-5F4B-96E2-5AB4438EF06D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66FB29-8A1D-7541-80C0-4BB68555E1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1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6FB29-8A1D-7541-80C0-4BB68555E17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2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Calibri" panose="020F0502020204030204" pitchFamily="34" charset="0"/>
                <a:cs typeface="Calibri" panose="020F0502020204030204" pitchFamily="34" charset="0"/>
              </a:rPr>
              <a:t>Kids Help Phone is Canada’s pioneer and leader in e-mental health solutions for young people. We are known for our expertise and continuous innovation as Canada’s only 24/7 bilingual professional counselling, information and support services for youth.</a:t>
            </a:r>
          </a:p>
          <a:p>
            <a:endParaRPr lang="en-CA" sz="1200" dirty="0"/>
          </a:p>
          <a:p>
            <a:endParaRPr lang="en-CA" sz="1200" dirty="0"/>
          </a:p>
          <a:p>
            <a:endParaRPr lang="en-CA" sz="1200" dirty="0"/>
          </a:p>
          <a:p>
            <a:endParaRPr lang="en-C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6FB29-8A1D-7541-80C0-4BB68555E17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58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Kids Help Phone has a vision to create a future where every young person in Canada will access the support they need, in the way they need it most.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means a commitment to continually innovate and adapt to the communications technologies and needs of the youth we serve.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6FB29-8A1D-7541-80C0-4BB68555E17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67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Kids Help Phone has a vision to create a future where every young person in Canada will access the support they need, in the way they need it most.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means a commitment to continually innovate and adapt to the communications technologies and needs of the youth we serve.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6FB29-8A1D-7541-80C0-4BB68555E17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95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09264-C3A6-4A13-B1BF-080E6E3B74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94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09264-C3A6-4A13-B1BF-080E6E3B74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8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54242"/>
            <a:ext cx="7770812" cy="5695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85800" y="1600200"/>
            <a:ext cx="5120639" cy="429768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buFontTx/>
              <a:buNone/>
              <a:defRPr sz="1400"/>
            </a:lvl1pPr>
            <a:lvl2pPr marL="742950" indent="-285750">
              <a:lnSpc>
                <a:spcPct val="110000"/>
              </a:lnSpc>
              <a:buFont typeface="Arial"/>
              <a:buChar char="•"/>
              <a:defRPr sz="1400"/>
            </a:lvl2pPr>
            <a:lvl3pPr marL="1143000" indent="-228600">
              <a:lnSpc>
                <a:spcPct val="110000"/>
              </a:lnSpc>
              <a:buFont typeface="Arial"/>
              <a:buChar char="•"/>
              <a:defRPr sz="1400"/>
            </a:lvl3pPr>
            <a:lvl4pPr marL="1600200" indent="-228600">
              <a:lnSpc>
                <a:spcPct val="110000"/>
              </a:lnSpc>
              <a:buFont typeface="Arial"/>
              <a:buChar char="•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1105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HP_EN_RGB_WH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4" y="6172200"/>
            <a:ext cx="1937429" cy="232491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685799" y="970717"/>
            <a:ext cx="3532630" cy="2313673"/>
          </a:xfrm>
        </p:spPr>
        <p:txBody>
          <a:bodyPr anchor="b" anchorCtr="0"/>
          <a:lstStyle>
            <a:lvl1pPr>
              <a:lnSpc>
                <a:spcPct val="90000"/>
              </a:lnSpc>
              <a:defRPr sz="2400" b="1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685799" y="3432892"/>
            <a:ext cx="3532630" cy="1070375"/>
          </a:xfrm>
        </p:spPr>
        <p:txBody>
          <a:bodyPr anchor="t" anchorCtr="0"/>
          <a:lstStyle>
            <a:lvl1pPr>
              <a:lnSpc>
                <a:spcPct val="90000"/>
              </a:lnSpc>
              <a:defRPr sz="1400" b="0" baseline="0">
                <a:latin typeface="HelveticaNeueLT Std Lt" pitchFamily="34" charset="0"/>
              </a:defRPr>
            </a:lvl1pPr>
          </a:lstStyle>
          <a:p>
            <a:pPr lvl="0"/>
            <a:r>
              <a:rPr lang="en-US" dirty="0"/>
              <a:t>Month XX, 2016</a:t>
            </a:r>
          </a:p>
        </p:txBody>
      </p:sp>
      <p:pic>
        <p:nvPicPr>
          <p:cNvPr id="2" name="Picture 1" descr="KHP_SmileIcon_WH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37" y="1143788"/>
            <a:ext cx="5024276" cy="40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23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Pin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286000"/>
            <a:ext cx="7770813" cy="21240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cap="none">
                <a:solidFill>
                  <a:srgbClr val="FFFFFF"/>
                </a:solidFill>
                <a:latin typeface="HelveticaRounded LT Std Bd" pitchFamily="34" charset="0"/>
                <a:cs typeface="Arial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3311725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Green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286000"/>
            <a:ext cx="7770813" cy="21240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cap="none">
                <a:solidFill>
                  <a:srgbClr val="FFFFFF"/>
                </a:solidFill>
                <a:latin typeface="HelveticaRounded LT Std Bd" pitchFamily="34" charset="0"/>
                <a:cs typeface="Arial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51279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Purp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286000"/>
            <a:ext cx="7770813" cy="21240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cap="none">
                <a:solidFill>
                  <a:srgbClr val="FFFFFF"/>
                </a:solidFill>
                <a:latin typeface="HelveticaRounded LT Std Bd" pitchFamily="34" charset="0"/>
                <a:cs typeface="Arial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952771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54242"/>
            <a:ext cx="7770812" cy="5695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85800" y="1600200"/>
            <a:ext cx="5120639" cy="429768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buFontTx/>
              <a:buNone/>
              <a:defRPr sz="1400"/>
            </a:lvl1pPr>
            <a:lvl2pPr marL="742950" indent="-285750">
              <a:lnSpc>
                <a:spcPct val="110000"/>
              </a:lnSpc>
              <a:buFont typeface="Arial"/>
              <a:buChar char="•"/>
              <a:defRPr sz="1400"/>
            </a:lvl2pPr>
            <a:lvl3pPr marL="1143000" indent="-228600">
              <a:lnSpc>
                <a:spcPct val="110000"/>
              </a:lnSpc>
              <a:buFont typeface="Arial"/>
              <a:buChar char="•"/>
              <a:defRPr sz="1400"/>
            </a:lvl3pPr>
            <a:lvl4pPr marL="1600200" indent="-228600">
              <a:lnSpc>
                <a:spcPct val="110000"/>
              </a:lnSpc>
              <a:buFont typeface="Arial"/>
              <a:buChar char="•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90024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685800" y="1598613"/>
            <a:ext cx="7770813" cy="4573587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00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54242"/>
            <a:ext cx="7770812" cy="5695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85800" y="1600200"/>
            <a:ext cx="5120639" cy="429768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buFontTx/>
              <a:buNone/>
              <a:defRPr sz="1400"/>
            </a:lvl1pPr>
            <a:lvl2pPr marL="742950" indent="-285750">
              <a:lnSpc>
                <a:spcPct val="110000"/>
              </a:lnSpc>
              <a:buFont typeface="Arial"/>
              <a:buChar char="•"/>
              <a:defRPr sz="1400"/>
            </a:lvl2pPr>
            <a:lvl3pPr marL="1143000" indent="-228600">
              <a:lnSpc>
                <a:spcPct val="110000"/>
              </a:lnSpc>
              <a:buFont typeface="Arial"/>
              <a:buChar char="•"/>
              <a:defRPr sz="1400"/>
            </a:lvl3pPr>
            <a:lvl4pPr marL="1600200" indent="-228600">
              <a:lnSpc>
                <a:spcPct val="110000"/>
              </a:lnSpc>
              <a:buFont typeface="Arial"/>
              <a:buChar char="•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29162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HP_EN_RGB_WHT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4" y="6106904"/>
            <a:ext cx="2481573" cy="29778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694764" y="5181307"/>
            <a:ext cx="5477436" cy="365252"/>
          </a:xfrm>
          <a:noFill/>
        </p:spPr>
        <p:txBody>
          <a:bodyPr anchor="ctr" anchorCtr="0"/>
          <a:lstStyle>
            <a:lvl1pPr>
              <a:lnSpc>
                <a:spcPct val="9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694764" y="5546559"/>
            <a:ext cx="4343402" cy="251826"/>
          </a:xfrm>
          <a:noFill/>
        </p:spPr>
        <p:txBody>
          <a:bodyPr anchor="ctr" anchorCtr="0"/>
          <a:lstStyle>
            <a:lvl1pPr>
              <a:lnSpc>
                <a:spcPct val="90000"/>
              </a:lnSpc>
              <a:defRPr sz="1400" b="0" baseline="0">
                <a:solidFill>
                  <a:schemeClr val="bg1"/>
                </a:solidFill>
                <a:latin typeface="HelveticaNeueLT Std Lt" pitchFamily="34" charset="0"/>
              </a:defRPr>
            </a:lvl1pPr>
          </a:lstStyle>
          <a:p>
            <a:pPr lvl="0"/>
            <a:r>
              <a:rPr lang="en-US" dirty="0"/>
              <a:t>Month XX, 2016</a:t>
            </a:r>
          </a:p>
        </p:txBody>
      </p:sp>
    </p:spTree>
    <p:extLst>
      <p:ext uri="{BB962C8B-B14F-4D97-AF65-F5344CB8AC3E}">
        <p14:creationId xmlns:p14="http://schemas.microsoft.com/office/powerpoint/2010/main" val="1987389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SOS)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389" y="4199021"/>
            <a:ext cx="7770813" cy="21240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cap="none">
                <a:solidFill>
                  <a:srgbClr val="FFFFFF"/>
                </a:solidFill>
                <a:latin typeface="HelveticaRounded LT Std Bd" pitchFamily="34" charset="0"/>
                <a:cs typeface="Arial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918088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MorseCode)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57413"/>
            <a:ext cx="7770813" cy="21240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cap="none">
                <a:solidFill>
                  <a:srgbClr val="FFFFFF"/>
                </a:solidFill>
                <a:latin typeface="HelveticaRounded LT Std Bd" pitchFamily="34" charset="0"/>
                <a:cs typeface="Arial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09011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709987" cy="429768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buFontTx/>
              <a:buNone/>
              <a:defRPr sz="1400"/>
            </a:lvl1pPr>
            <a:lvl2pPr marL="742950" indent="-285750">
              <a:lnSpc>
                <a:spcPct val="110000"/>
              </a:lnSpc>
              <a:buFont typeface="Arial"/>
              <a:buChar char="•"/>
              <a:defRPr sz="1400"/>
            </a:lvl2pPr>
            <a:lvl3pPr marL="1143000" indent="-228600">
              <a:lnSpc>
                <a:spcPct val="110000"/>
              </a:lnSpc>
              <a:buFont typeface="Arial"/>
              <a:buChar char="•"/>
              <a:defRPr sz="1400"/>
            </a:lvl3pPr>
            <a:lvl4pPr marL="1600200" indent="-228600">
              <a:lnSpc>
                <a:spcPct val="110000"/>
              </a:lnSpc>
              <a:buFont typeface="Arial"/>
              <a:buChar char="•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732212" cy="429768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spcBef>
                <a:spcPts val="600"/>
              </a:spcBef>
              <a:buFontTx/>
              <a:buNone/>
              <a:defRPr sz="1400"/>
            </a:lvl1pPr>
            <a:lvl2pPr marL="742950" indent="-285750">
              <a:lnSpc>
                <a:spcPct val="110000"/>
              </a:lnSpc>
              <a:spcBef>
                <a:spcPts val="600"/>
              </a:spcBef>
              <a:buFont typeface="Arial"/>
              <a:buChar char="•"/>
              <a:defRPr sz="1400"/>
            </a:lvl2pPr>
            <a:lvl3pPr marL="1143000" indent="-228600">
              <a:lnSpc>
                <a:spcPct val="110000"/>
              </a:lnSpc>
              <a:spcBef>
                <a:spcPts val="600"/>
              </a:spcBef>
              <a:buFont typeface="Arial"/>
              <a:buChar char="•"/>
              <a:defRPr sz="1400"/>
            </a:lvl3pPr>
            <a:lvl4pPr marL="1600200" indent="-228600">
              <a:lnSpc>
                <a:spcPct val="110000"/>
              </a:lnSpc>
              <a:spcBef>
                <a:spcPts val="600"/>
              </a:spcBef>
              <a:buFont typeface="Arial"/>
              <a:buChar char="•"/>
              <a:defRPr sz="14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654242"/>
            <a:ext cx="7770812" cy="5695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73526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(MorseCode)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57413"/>
            <a:ext cx="7770813" cy="21240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cap="none">
                <a:solidFill>
                  <a:srgbClr val="FFFFFF"/>
                </a:solidFill>
                <a:latin typeface="HelveticaRounded LT Std Bd" pitchFamily="34" charset="0"/>
                <a:cs typeface="Arial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60128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Flare)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5326" y="4078705"/>
            <a:ext cx="7770813" cy="21240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cap="none">
                <a:solidFill>
                  <a:srgbClr val="FFFFFF"/>
                </a:solidFill>
                <a:latin typeface="HelveticaRounded LT Std Bd" pitchFamily="34" charset="0"/>
                <a:cs typeface="Arial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433547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HP_EN_RGB_WHT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4" y="6106904"/>
            <a:ext cx="2481573" cy="29778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694764" y="5181307"/>
            <a:ext cx="5477436" cy="365252"/>
          </a:xfrm>
          <a:noFill/>
        </p:spPr>
        <p:txBody>
          <a:bodyPr anchor="ctr" anchorCtr="0"/>
          <a:lstStyle>
            <a:lvl1pPr>
              <a:lnSpc>
                <a:spcPct val="9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694764" y="5546559"/>
            <a:ext cx="4343402" cy="251826"/>
          </a:xfrm>
          <a:noFill/>
        </p:spPr>
        <p:txBody>
          <a:bodyPr anchor="ctr" anchorCtr="0"/>
          <a:lstStyle>
            <a:lvl1pPr>
              <a:lnSpc>
                <a:spcPct val="90000"/>
              </a:lnSpc>
              <a:defRPr sz="1400" b="0" baseline="0">
                <a:solidFill>
                  <a:schemeClr val="bg1"/>
                </a:solidFill>
                <a:latin typeface="HelveticaNeueLT Std Lt" pitchFamily="34" charset="0"/>
              </a:defRPr>
            </a:lvl1pPr>
          </a:lstStyle>
          <a:p>
            <a:pPr lvl="0"/>
            <a:r>
              <a:rPr lang="en-US" dirty="0"/>
              <a:t>Month XX, 2016</a:t>
            </a:r>
          </a:p>
        </p:txBody>
      </p:sp>
    </p:spTree>
    <p:extLst>
      <p:ext uri="{BB962C8B-B14F-4D97-AF65-F5344CB8AC3E}">
        <p14:creationId xmlns:p14="http://schemas.microsoft.com/office/powerpoint/2010/main" val="3951207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SOS)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389" y="4199021"/>
            <a:ext cx="7770813" cy="21240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cap="none">
                <a:solidFill>
                  <a:srgbClr val="FFFFFF"/>
                </a:solidFill>
                <a:latin typeface="HelveticaRounded LT Std Bd" pitchFamily="34" charset="0"/>
                <a:cs typeface="Arial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3386660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MorseCode)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57413"/>
            <a:ext cx="7770813" cy="21240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cap="none">
                <a:solidFill>
                  <a:srgbClr val="FFFFFF"/>
                </a:solidFill>
                <a:latin typeface="HelveticaRounded LT Std Bd" pitchFamily="34" charset="0"/>
                <a:cs typeface="Arial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5654241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(MorseCode)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57413"/>
            <a:ext cx="7770813" cy="21240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cap="none">
                <a:solidFill>
                  <a:srgbClr val="FFFFFF"/>
                </a:solidFill>
                <a:latin typeface="HelveticaRounded LT Std Bd" pitchFamily="34" charset="0"/>
                <a:cs typeface="Arial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3564278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Flare)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5326" y="4078705"/>
            <a:ext cx="7770813" cy="21240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3200" b="1" cap="none">
                <a:solidFill>
                  <a:srgbClr val="FFFFFF"/>
                </a:solidFill>
                <a:latin typeface="HelveticaRounded LT Std Bd" pitchFamily="34" charset="0"/>
                <a:cs typeface="Arial"/>
              </a:defRPr>
            </a:lvl1pPr>
          </a:lstStyle>
          <a:p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28600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5800" y="1600200"/>
            <a:ext cx="3709987" cy="429768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/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Maecenas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sed.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quam,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dolor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quam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19320" y="1600200"/>
            <a:ext cx="3737292" cy="429768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 baseline="0"/>
            </a:lvl1pPr>
            <a:lvl2pPr marL="457200" indent="0">
              <a:buFontTx/>
              <a:buNone/>
              <a:defRPr sz="1600"/>
            </a:lvl2pPr>
            <a:lvl3pPr marL="914400" indent="0">
              <a:buFontTx/>
              <a:buNone/>
              <a:defRPr sz="1600"/>
            </a:lvl3pPr>
            <a:lvl4pPr marL="1371600" indent="0">
              <a:buFontTx/>
              <a:buNone/>
              <a:defRPr sz="1600"/>
            </a:lvl4pPr>
            <a:lvl5pPr marL="1828800" indent="0">
              <a:buFontTx/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Maecenas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sed.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lacus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quam,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dolor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quam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926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53141" y="2445239"/>
            <a:ext cx="2413800" cy="1329871"/>
          </a:xfrm>
        </p:spPr>
        <p:txBody>
          <a:bodyPr anchor="t" anchorCtr="0"/>
          <a:lstStyle>
            <a:lvl1pPr marL="0" indent="0">
              <a:lnSpc>
                <a:spcPct val="120000"/>
              </a:lnSpc>
              <a:buNone/>
              <a:defRPr sz="1000"/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445239"/>
            <a:ext cx="2413800" cy="1329871"/>
          </a:xfrm>
        </p:spPr>
        <p:txBody>
          <a:bodyPr anchor="t" anchorCtr="0"/>
          <a:lstStyle>
            <a:lvl1pPr marL="0" indent="0">
              <a:lnSpc>
                <a:spcPct val="120000"/>
              </a:lnSpc>
              <a:buNone/>
              <a:defRPr sz="1000"/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42813" y="2445239"/>
            <a:ext cx="2413800" cy="1329871"/>
          </a:xfrm>
        </p:spPr>
        <p:txBody>
          <a:bodyPr anchor="t" anchorCtr="0"/>
          <a:lstStyle>
            <a:lvl1pPr marL="0" indent="0">
              <a:lnSpc>
                <a:spcPct val="120000"/>
              </a:lnSpc>
              <a:buNone/>
              <a:defRPr sz="1000" baseline="0"/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903953"/>
            <a:ext cx="2413800" cy="38861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1200" b="1">
                <a:solidFill>
                  <a:schemeClr val="accent1"/>
                </a:solidFill>
              </a:defRPr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r>
              <a:rPr lang="en-US" dirty="0"/>
              <a:t>and a second line of text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53141" y="1903953"/>
            <a:ext cx="2413800" cy="38861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1200" b="1">
                <a:solidFill>
                  <a:schemeClr val="accent2"/>
                </a:solidFill>
              </a:defRPr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r>
              <a:rPr lang="en-US" dirty="0"/>
              <a:t>and a second line of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42814" y="1903953"/>
            <a:ext cx="2413800" cy="38861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1200" b="1">
                <a:solidFill>
                  <a:schemeClr val="accent5"/>
                </a:solidFill>
              </a:defRPr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r>
              <a:rPr lang="en-US" dirty="0"/>
              <a:t>and a second line of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353141" y="4593866"/>
            <a:ext cx="2413800" cy="1329871"/>
          </a:xfrm>
        </p:spPr>
        <p:txBody>
          <a:bodyPr anchor="t" anchorCtr="0"/>
          <a:lstStyle>
            <a:lvl1pPr marL="0" indent="0">
              <a:lnSpc>
                <a:spcPct val="120000"/>
              </a:lnSpc>
              <a:buNone/>
              <a:defRPr sz="1000"/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4593866"/>
            <a:ext cx="2413800" cy="1329871"/>
          </a:xfrm>
        </p:spPr>
        <p:txBody>
          <a:bodyPr anchor="t" anchorCtr="0"/>
          <a:lstStyle>
            <a:lvl1pPr marL="0" indent="0">
              <a:lnSpc>
                <a:spcPct val="120000"/>
              </a:lnSpc>
              <a:buNone/>
              <a:defRPr sz="1000"/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042813" y="4593866"/>
            <a:ext cx="2413800" cy="1329871"/>
          </a:xfrm>
        </p:spPr>
        <p:txBody>
          <a:bodyPr anchor="t" anchorCtr="0"/>
          <a:lstStyle>
            <a:lvl1pPr marL="0" indent="0">
              <a:lnSpc>
                <a:spcPct val="120000"/>
              </a:lnSpc>
              <a:buNone/>
              <a:defRPr sz="1000" baseline="0"/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4052580"/>
            <a:ext cx="2413800" cy="38861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1200" b="1">
                <a:solidFill>
                  <a:schemeClr val="accent3"/>
                </a:solidFill>
              </a:defRPr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r>
              <a:rPr lang="en-US" dirty="0"/>
              <a:t>and a second line of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353141" y="4052580"/>
            <a:ext cx="2413800" cy="38861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1200" b="1">
                <a:solidFill>
                  <a:schemeClr val="bg2"/>
                </a:solidFill>
              </a:defRPr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r>
              <a:rPr lang="en-US" dirty="0"/>
              <a:t>and a second line of text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42814" y="4052580"/>
            <a:ext cx="2413800" cy="38861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buNone/>
              <a:defRPr sz="1200" b="1">
                <a:solidFill>
                  <a:schemeClr val="accent4"/>
                </a:solidFill>
              </a:defRPr>
            </a:lvl1pPr>
            <a:lvl2pPr marL="742950" indent="-285750">
              <a:buFont typeface="Arial"/>
              <a:buChar char="•"/>
              <a:defRPr/>
            </a:lvl2pPr>
            <a:lvl3pPr marL="1200150" indent="-285750">
              <a:buFont typeface="Arial"/>
              <a:buChar char="•"/>
              <a:defRPr/>
            </a:lvl3pPr>
            <a:lvl4pPr marL="1657350" indent="-285750">
              <a:buFont typeface="Arial"/>
              <a:buChar char="•"/>
              <a:defRPr/>
            </a:lvl4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  <a:p>
            <a:pPr lvl="0"/>
            <a:r>
              <a:rPr lang="en-US" dirty="0"/>
              <a:t>and a second line of text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85800" y="654242"/>
            <a:ext cx="7770812" cy="5695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972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2883854" cy="4297680"/>
          </a:xfrm>
        </p:spPr>
        <p:txBody>
          <a:bodyPr anchor="ctr" anchorCtr="0"/>
          <a:lstStyle>
            <a:lvl1pPr marL="0" indent="0">
              <a:lnSpc>
                <a:spcPct val="110000"/>
              </a:lnSpc>
              <a:buFontTx/>
              <a:buNone/>
              <a:defRPr sz="1200"/>
            </a:lvl1pPr>
            <a:lvl2pPr marL="742950" indent="-285750">
              <a:lnSpc>
                <a:spcPct val="110000"/>
              </a:lnSpc>
              <a:buFont typeface="Arial"/>
              <a:buChar char="•"/>
              <a:defRPr sz="1200"/>
            </a:lvl2pPr>
            <a:lvl3pPr marL="1143000" indent="-228600">
              <a:lnSpc>
                <a:spcPct val="110000"/>
              </a:lnSpc>
              <a:buFont typeface="Arial"/>
              <a:buChar char="•"/>
              <a:defRPr sz="1200"/>
            </a:lvl3pPr>
            <a:lvl4pPr marL="1600200" indent="-228600">
              <a:lnSpc>
                <a:spcPct val="110000"/>
              </a:lnSpc>
              <a:buFont typeface="Arial"/>
              <a:buChar char="•"/>
              <a:defRPr sz="1200"/>
            </a:lvl4pPr>
            <a:lvl5pPr marL="20574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3863192" y="1598614"/>
            <a:ext cx="4593421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3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685800" y="1598613"/>
            <a:ext cx="7770813" cy="4573587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8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85800" y="2561830"/>
            <a:ext cx="2514600" cy="2505634"/>
          </a:xfrm>
          <a:solidFill>
            <a:schemeClr val="accent1"/>
          </a:solidFill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rgbClr val="FFFFFF"/>
                </a:solidFill>
              </a:defRPr>
            </a:lvl2pPr>
            <a:lvl3pPr marL="914400" indent="0">
              <a:buNone/>
              <a:defRPr sz="12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14700" y="2561830"/>
            <a:ext cx="2514600" cy="2505634"/>
          </a:xfrm>
          <a:solidFill>
            <a:schemeClr val="accent2"/>
          </a:solidFill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rgbClr val="FFFFFF"/>
                </a:solidFill>
              </a:defRPr>
            </a:lvl2pPr>
            <a:lvl3pPr marL="914400" indent="0">
              <a:buNone/>
              <a:defRPr sz="12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942012" y="2561830"/>
            <a:ext cx="2514600" cy="2505634"/>
          </a:xfrm>
          <a:solidFill>
            <a:schemeClr val="accent3"/>
          </a:solidFill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457200" indent="0">
              <a:buNone/>
              <a:defRPr sz="1200">
                <a:solidFill>
                  <a:srgbClr val="FFFFFF"/>
                </a:solidFill>
              </a:defRPr>
            </a:lvl2pPr>
            <a:lvl3pPr marL="914400" indent="0">
              <a:buNone/>
              <a:defRPr sz="1200">
                <a:solidFill>
                  <a:srgbClr val="FFFFFF"/>
                </a:solidFill>
              </a:defRPr>
            </a:lvl3pPr>
            <a:lvl4pPr marL="1371600" indent="0">
              <a:buNone/>
              <a:defRPr sz="1200">
                <a:solidFill>
                  <a:srgbClr val="FFFFFF"/>
                </a:solidFill>
              </a:defRPr>
            </a:lvl4pPr>
            <a:lvl5pPr marL="1828800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0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001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F8B1-18B3-46D0-B804-FAB81FC0B910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2990-B317-4268-8993-BC3F49B63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6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598613"/>
            <a:ext cx="5120640" cy="429768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85800" y="6453362"/>
            <a:ext cx="21719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fld id="{C39667B5-561E-8C41-B70A-DA82A9DEC827}" type="slidenum">
              <a:rPr lang="en-US" sz="800" smtClean="0">
                <a:solidFill>
                  <a:srgbClr val="0095C8"/>
                </a:solidFill>
                <a:latin typeface="Arial"/>
                <a:cs typeface="Arial"/>
              </a:rPr>
              <a:pPr algn="l"/>
              <a:t>‹#›</a:t>
            </a:fld>
            <a:endParaRPr lang="en-US" sz="800" dirty="0">
              <a:solidFill>
                <a:srgbClr val="0095C8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178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54242"/>
            <a:ext cx="7770812" cy="56957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75" y="6436726"/>
            <a:ext cx="1565275" cy="25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64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64" r:id="rId3"/>
    <p:sldLayoutId id="2147483655" r:id="rId4"/>
    <p:sldLayoutId id="2147483667" r:id="rId5"/>
    <p:sldLayoutId id="2147483668" r:id="rId6"/>
    <p:sldLayoutId id="2147483669" r:id="rId7"/>
    <p:sldLayoutId id="2147483654" r:id="rId8"/>
    <p:sldLayoutId id="2147483696" r:id="rId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b="1" kern="1200" cap="none" spc="0" normalizeH="0" baseline="0">
          <a:solidFill>
            <a:schemeClr val="bg2"/>
          </a:solidFill>
          <a:latin typeface="HelveticaRounded LT Std Bd" pitchFamily="34" charset="0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10000"/>
        </a:lnSpc>
        <a:spcBef>
          <a:spcPts val="6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10000"/>
        </a:lnSpc>
        <a:spcBef>
          <a:spcPts val="6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10000"/>
        </a:lnSpc>
        <a:spcBef>
          <a:spcPts val="6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10000"/>
        </a:lnSpc>
        <a:spcBef>
          <a:spcPts val="6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85" userDrawn="1">
          <p15:clr>
            <a:srgbClr val="F26B43"/>
          </p15:clr>
        </p15:guide>
        <p15:guide id="2" pos="53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86001"/>
            <a:ext cx="7770813" cy="21240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62289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70" r:id="rId3"/>
    <p:sldLayoutId id="2147483671" r:id="rId4"/>
    <p:sldLayoutId id="2147483675" r:id="rId5"/>
    <p:sldLayoutId id="2147483676" r:id="rId6"/>
    <p:sldLayoutId id="2147483677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95C8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80000"/>
        </a:lnSpc>
        <a:spcBef>
          <a:spcPts val="0"/>
        </a:spcBef>
        <a:buFont typeface="Arial"/>
        <a:buNone/>
        <a:defRPr sz="3200" b="1" kern="1200" spc="0">
          <a:solidFill>
            <a:srgbClr val="FFFFFF"/>
          </a:solidFill>
          <a:latin typeface="HelveticaRounded LT Std Bd" pitchFamily="34" charset="0"/>
          <a:ea typeface="+mn-ea"/>
          <a:cs typeface="+mn-cs"/>
        </a:defRPr>
      </a:lvl1pPr>
      <a:lvl2pPr marL="0" indent="0" algn="l" defTabSz="457200" rtl="0" eaLnBrk="1" latinLnBrk="0" hangingPunct="1">
        <a:spcBef>
          <a:spcPts val="1200"/>
        </a:spcBef>
        <a:buFont typeface="Arial"/>
        <a:buNone/>
        <a:defRPr sz="1600" kern="1200" spc="0">
          <a:solidFill>
            <a:srgbClr val="FFFFFF"/>
          </a:solidFill>
          <a:latin typeface="HelveticaNeueLT Std Lt" pitchFamily="34" charset="0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4186991"/>
            <a:ext cx="7770813" cy="21240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15461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95C8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80000"/>
        </a:lnSpc>
        <a:spcBef>
          <a:spcPts val="0"/>
        </a:spcBef>
        <a:buFont typeface="Arial"/>
        <a:buNone/>
        <a:defRPr sz="3200" b="1" kern="1200" spc="0">
          <a:solidFill>
            <a:srgbClr val="FFFFFF"/>
          </a:solidFill>
          <a:latin typeface="HelveticaRounded LT Std Bd" pitchFamily="34" charset="0"/>
          <a:ea typeface="+mn-ea"/>
          <a:cs typeface="+mn-cs"/>
        </a:defRPr>
      </a:lvl1pPr>
      <a:lvl2pPr marL="0" indent="0" algn="l" defTabSz="457200" rtl="0" eaLnBrk="1" latinLnBrk="0" hangingPunct="1">
        <a:spcBef>
          <a:spcPts val="1200"/>
        </a:spcBef>
        <a:buFont typeface="Arial"/>
        <a:buNone/>
        <a:defRPr sz="1600" kern="1200" spc="0">
          <a:solidFill>
            <a:srgbClr val="FFFFFF"/>
          </a:solidFill>
          <a:latin typeface="HelveticaNeueLT Std Lt" pitchFamily="34" charset="0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4186991"/>
            <a:ext cx="7770813" cy="21240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25898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95C8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80000"/>
        </a:lnSpc>
        <a:spcBef>
          <a:spcPts val="0"/>
        </a:spcBef>
        <a:buFont typeface="Arial"/>
        <a:buNone/>
        <a:defRPr sz="3200" b="1" kern="1200" spc="0">
          <a:solidFill>
            <a:srgbClr val="FFFFFF"/>
          </a:solidFill>
          <a:latin typeface="HelveticaRounded LT Std Bd" pitchFamily="34" charset="0"/>
          <a:ea typeface="+mn-ea"/>
          <a:cs typeface="+mn-cs"/>
        </a:defRPr>
      </a:lvl1pPr>
      <a:lvl2pPr marL="0" indent="0" algn="l" defTabSz="457200" rtl="0" eaLnBrk="1" latinLnBrk="0" hangingPunct="1">
        <a:spcBef>
          <a:spcPts val="1200"/>
        </a:spcBef>
        <a:buFont typeface="Arial"/>
        <a:buNone/>
        <a:defRPr sz="1600" kern="1200" spc="0">
          <a:solidFill>
            <a:srgbClr val="FFFFFF"/>
          </a:solidFill>
          <a:latin typeface="HelveticaNeueLT Std Lt" pitchFamily="34" charset="0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85800" y="2556888"/>
            <a:ext cx="3273136" cy="868570"/>
          </a:xfrm>
        </p:spPr>
        <p:txBody>
          <a:bodyPr/>
          <a:lstStyle/>
          <a:p>
            <a:r>
              <a:rPr lang="en-CA" sz="3600" dirty="0">
                <a:latin typeface="Calibri" panose="020F0502020204030204" pitchFamily="34" charset="0"/>
                <a:cs typeface="Calibri" panose="020F0502020204030204" pitchFamily="34" charset="0"/>
              </a:rPr>
              <a:t>Kids Help Phone</a:t>
            </a:r>
          </a:p>
        </p:txBody>
      </p:sp>
    </p:spTree>
    <p:extLst>
      <p:ext uri="{BB962C8B-B14F-4D97-AF65-F5344CB8AC3E}">
        <p14:creationId xmlns:p14="http://schemas.microsoft.com/office/powerpoint/2010/main" val="208738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/>
          <p:cNvSpPr txBox="1">
            <a:spLocks/>
          </p:cNvSpPr>
          <p:nvPr/>
        </p:nvSpPr>
        <p:spPr>
          <a:xfrm>
            <a:off x="385011" y="4824663"/>
            <a:ext cx="8566483" cy="1852864"/>
          </a:xfrm>
          <a:prstGeom prst="rect">
            <a:avLst/>
          </a:prstGeom>
        </p:spPr>
        <p:txBody>
          <a:bodyPr anchor="t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0"/>
              </a:spcBef>
              <a:buFont typeface="Arial"/>
              <a:buNone/>
              <a:defRPr sz="3200" b="1" kern="1200" spc="0">
                <a:solidFill>
                  <a:srgbClr val="FFFFFF"/>
                </a:solidFill>
                <a:latin typeface="HelveticaRounded LT Std Bd" pitchFamily="34" charset="0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1200"/>
              </a:spcBef>
              <a:buFont typeface="Arial"/>
              <a:buNone/>
              <a:defRPr sz="1600" kern="1200" spc="0">
                <a:solidFill>
                  <a:srgbClr val="FFFFFF"/>
                </a:solidFill>
                <a:latin typeface="HelveticaNeueLT Std Lt" pitchFamily="34" charset="0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400" dirty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Kids Help Phone is Canada’s only 24/7, bilingual nationwide service offering professional counselling, referrals and volunteer-led text-based support for young people, across Canada.</a:t>
            </a:r>
          </a:p>
        </p:txBody>
      </p:sp>
    </p:spTree>
    <p:extLst>
      <p:ext uri="{BB962C8B-B14F-4D97-AF65-F5344CB8AC3E}">
        <p14:creationId xmlns:p14="http://schemas.microsoft.com/office/powerpoint/2010/main" val="2154375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580008" y="1322711"/>
            <a:ext cx="7919755" cy="1324217"/>
          </a:xfrm>
        </p:spPr>
        <p:txBody>
          <a:bodyPr/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We’re continually adapting to meet young people where they’re 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0009" y="578619"/>
            <a:ext cx="8200493" cy="56957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kern="1200" cap="none" spc="0" normalizeH="0" baseline="0">
                <a:solidFill>
                  <a:schemeClr val="bg2"/>
                </a:solidFill>
                <a:latin typeface="HelveticaRounded LT Std Bd" pitchFamily="34" charset="0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Since 1989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49D8CE-AE84-3545-A041-C05E22B30F00}"/>
              </a:ext>
            </a:extLst>
          </p:cNvPr>
          <p:cNvGrpSpPr/>
          <p:nvPr/>
        </p:nvGrpSpPr>
        <p:grpSpPr>
          <a:xfrm>
            <a:off x="328372" y="2520066"/>
            <a:ext cx="8487256" cy="3171938"/>
            <a:chOff x="358557" y="2008474"/>
            <a:chExt cx="8487256" cy="317193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25509EA-86B6-3841-8B88-4EB2D585CF96}"/>
                </a:ext>
              </a:extLst>
            </p:cNvPr>
            <p:cNvCxnSpPr/>
            <p:nvPr/>
          </p:nvCxnSpPr>
          <p:spPr>
            <a:xfrm>
              <a:off x="476205" y="3364306"/>
              <a:ext cx="7547904" cy="0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5F9B1F-104F-994C-B36D-484B10C28514}"/>
                </a:ext>
              </a:extLst>
            </p:cNvPr>
            <p:cNvSpPr/>
            <p:nvPr/>
          </p:nvSpPr>
          <p:spPr>
            <a:xfrm>
              <a:off x="401822" y="3298576"/>
              <a:ext cx="148765" cy="1487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92CCD8-01F2-4949-A4AE-78D8179EA57E}"/>
                </a:ext>
              </a:extLst>
            </p:cNvPr>
            <p:cNvSpPr/>
            <p:nvPr/>
          </p:nvSpPr>
          <p:spPr>
            <a:xfrm>
              <a:off x="1345930" y="3298576"/>
              <a:ext cx="148765" cy="1487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B7C4D8-BD7C-0A46-AC70-E549046C30FD}"/>
                </a:ext>
              </a:extLst>
            </p:cNvPr>
            <p:cNvSpPr/>
            <p:nvPr/>
          </p:nvSpPr>
          <p:spPr>
            <a:xfrm>
              <a:off x="2290039" y="3298576"/>
              <a:ext cx="148765" cy="1487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4D245F7-E7DD-AD45-9B25-1BB067CD68E9}"/>
                </a:ext>
              </a:extLst>
            </p:cNvPr>
            <p:cNvSpPr/>
            <p:nvPr/>
          </p:nvSpPr>
          <p:spPr>
            <a:xfrm>
              <a:off x="3234147" y="3298576"/>
              <a:ext cx="148765" cy="1487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904EF9-1A1D-184B-BF7C-922A2AA537AE}"/>
                </a:ext>
              </a:extLst>
            </p:cNvPr>
            <p:cNvSpPr/>
            <p:nvPr/>
          </p:nvSpPr>
          <p:spPr>
            <a:xfrm>
              <a:off x="4178255" y="3298576"/>
              <a:ext cx="148765" cy="1487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8445B7-C4B3-4E40-B2B5-C3F304127DD5}"/>
                </a:ext>
              </a:extLst>
            </p:cNvPr>
            <p:cNvSpPr/>
            <p:nvPr/>
          </p:nvSpPr>
          <p:spPr>
            <a:xfrm>
              <a:off x="5122364" y="3298576"/>
              <a:ext cx="148765" cy="1487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7266BE-2F3B-1649-9479-EDC4989761CC}"/>
                </a:ext>
              </a:extLst>
            </p:cNvPr>
            <p:cNvSpPr/>
            <p:nvPr/>
          </p:nvSpPr>
          <p:spPr>
            <a:xfrm>
              <a:off x="6066472" y="3298576"/>
              <a:ext cx="148765" cy="1487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0DD251-A2DB-004C-B8B0-CDF1EEEFCBFD}"/>
                </a:ext>
              </a:extLst>
            </p:cNvPr>
            <p:cNvSpPr/>
            <p:nvPr/>
          </p:nvSpPr>
          <p:spPr>
            <a:xfrm>
              <a:off x="7010580" y="3298576"/>
              <a:ext cx="148765" cy="1487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B44A5FC-3D6C-644E-918D-4A3D13E203AB}"/>
                </a:ext>
              </a:extLst>
            </p:cNvPr>
            <p:cNvSpPr/>
            <p:nvPr/>
          </p:nvSpPr>
          <p:spPr>
            <a:xfrm>
              <a:off x="7954685" y="3298576"/>
              <a:ext cx="148765" cy="14876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B751E0-D2D0-764E-8C5B-1C7BADBB29BE}"/>
                </a:ext>
              </a:extLst>
            </p:cNvPr>
            <p:cNvCxnSpPr/>
            <p:nvPr/>
          </p:nvCxnSpPr>
          <p:spPr>
            <a:xfrm>
              <a:off x="467552" y="2604047"/>
              <a:ext cx="0" cy="622992"/>
            </a:xfrm>
            <a:prstGeom prst="line">
              <a:avLst/>
            </a:prstGeom>
            <a:ln w="22225" cap="rnd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4EBC5F1-3F6F-074D-9DC6-CA3559F582B3}"/>
                </a:ext>
              </a:extLst>
            </p:cNvPr>
            <p:cNvCxnSpPr/>
            <p:nvPr/>
          </p:nvCxnSpPr>
          <p:spPr>
            <a:xfrm>
              <a:off x="1419346" y="3512577"/>
              <a:ext cx="0" cy="622992"/>
            </a:xfrm>
            <a:prstGeom prst="line">
              <a:avLst/>
            </a:prstGeom>
            <a:ln w="22225" cap="rnd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41DCF7-7E31-EC45-9EF9-800992AE3F90}"/>
                </a:ext>
              </a:extLst>
            </p:cNvPr>
            <p:cNvCxnSpPr/>
            <p:nvPr/>
          </p:nvCxnSpPr>
          <p:spPr>
            <a:xfrm>
              <a:off x="2362486" y="2604047"/>
              <a:ext cx="0" cy="622992"/>
            </a:xfrm>
            <a:prstGeom prst="line">
              <a:avLst/>
            </a:prstGeom>
            <a:ln w="22225" cap="rnd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84E4B1-26CF-9D44-986F-8651C5FD871C}"/>
                </a:ext>
              </a:extLst>
            </p:cNvPr>
            <p:cNvCxnSpPr/>
            <p:nvPr/>
          </p:nvCxnSpPr>
          <p:spPr>
            <a:xfrm>
              <a:off x="3314280" y="3512577"/>
              <a:ext cx="0" cy="622992"/>
            </a:xfrm>
            <a:prstGeom prst="line">
              <a:avLst/>
            </a:prstGeom>
            <a:ln w="22225" cap="rnd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9F04D43-6549-674F-AD7C-6B1C6257D299}"/>
                </a:ext>
              </a:extLst>
            </p:cNvPr>
            <p:cNvCxnSpPr>
              <a:cxnSpLocks/>
            </p:cNvCxnSpPr>
            <p:nvPr/>
          </p:nvCxnSpPr>
          <p:spPr>
            <a:xfrm>
              <a:off x="4248768" y="2816196"/>
              <a:ext cx="0" cy="410843"/>
            </a:xfrm>
            <a:prstGeom prst="line">
              <a:avLst/>
            </a:prstGeom>
            <a:ln w="22225" cap="rnd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7AB3C9-4700-A141-994B-E57286C7BBF3}"/>
                </a:ext>
              </a:extLst>
            </p:cNvPr>
            <p:cNvCxnSpPr/>
            <p:nvPr/>
          </p:nvCxnSpPr>
          <p:spPr>
            <a:xfrm>
              <a:off x="5200562" y="3512577"/>
              <a:ext cx="0" cy="622992"/>
            </a:xfrm>
            <a:prstGeom prst="line">
              <a:avLst/>
            </a:prstGeom>
            <a:ln w="22225" cap="rnd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75CDEF-3E9F-9147-A0A2-CD9B5F0AE7F7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97" y="2840019"/>
              <a:ext cx="0" cy="387021"/>
            </a:xfrm>
            <a:prstGeom prst="line">
              <a:avLst/>
            </a:prstGeom>
            <a:ln w="22225" cap="rnd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E79BEF-B3B9-4D40-96BB-A35023909B17}"/>
                </a:ext>
              </a:extLst>
            </p:cNvPr>
            <p:cNvCxnSpPr/>
            <p:nvPr/>
          </p:nvCxnSpPr>
          <p:spPr>
            <a:xfrm>
              <a:off x="7078191" y="3512577"/>
              <a:ext cx="0" cy="622992"/>
            </a:xfrm>
            <a:prstGeom prst="line">
              <a:avLst/>
            </a:prstGeom>
            <a:ln w="22225" cap="rnd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73CDCD-D3A9-0044-B396-006486DBEE7E}"/>
                </a:ext>
              </a:extLst>
            </p:cNvPr>
            <p:cNvCxnSpPr>
              <a:cxnSpLocks/>
            </p:cNvCxnSpPr>
            <p:nvPr/>
          </p:nvCxnSpPr>
          <p:spPr>
            <a:xfrm>
              <a:off x="8004027" y="2840019"/>
              <a:ext cx="0" cy="387020"/>
            </a:xfrm>
            <a:prstGeom prst="line">
              <a:avLst/>
            </a:prstGeom>
            <a:ln w="22225" cap="rnd">
              <a:solidFill>
                <a:schemeClr val="tx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22FF03-5433-DD4A-ACB7-21B95A5D246D}"/>
                </a:ext>
              </a:extLst>
            </p:cNvPr>
            <p:cNvSpPr/>
            <p:nvPr/>
          </p:nvSpPr>
          <p:spPr>
            <a:xfrm>
              <a:off x="358557" y="2262198"/>
              <a:ext cx="805998" cy="24767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PHONE</a:t>
              </a:r>
              <a:endParaRPr lang="en-US" sz="15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37217B-4070-FC4D-886F-1A7009F8B31C}"/>
                </a:ext>
              </a:extLst>
            </p:cNvPr>
            <p:cNvSpPr/>
            <p:nvPr/>
          </p:nvSpPr>
          <p:spPr>
            <a:xfrm>
              <a:off x="1319003" y="4125076"/>
              <a:ext cx="846134" cy="51374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ASK US</a:t>
              </a:r>
            </a:p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ONLINE</a:t>
              </a:r>
              <a:endParaRPr lang="en-US" sz="15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1E7E24-80CE-B143-B98A-C3C1E3C32BCB}"/>
                </a:ext>
              </a:extLst>
            </p:cNvPr>
            <p:cNvSpPr/>
            <p:nvPr/>
          </p:nvSpPr>
          <p:spPr>
            <a:xfrm>
              <a:off x="2244839" y="2262198"/>
              <a:ext cx="1250471" cy="24767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4 WEBSITES</a:t>
              </a:r>
              <a:endParaRPr lang="en-US" sz="15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F6C606-940E-364E-9CDC-0A42F5366244}"/>
                </a:ext>
              </a:extLst>
            </p:cNvPr>
            <p:cNvSpPr/>
            <p:nvPr/>
          </p:nvSpPr>
          <p:spPr>
            <a:xfrm>
              <a:off x="3205285" y="4125076"/>
              <a:ext cx="1238096" cy="55399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LIVE CHAT </a:t>
              </a:r>
              <a:b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</a:br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PILOT</a:t>
              </a:r>
              <a:endParaRPr lang="en-US" sz="15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048FA4F-E2B6-0549-8886-0721419C552F}"/>
                </a:ext>
              </a:extLst>
            </p:cNvPr>
            <p:cNvSpPr/>
            <p:nvPr/>
          </p:nvSpPr>
          <p:spPr>
            <a:xfrm>
              <a:off x="4131121" y="2262198"/>
              <a:ext cx="1893275" cy="55399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GOOD 2 TALK</a:t>
              </a:r>
            </a:p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SERVICE LAUNCH</a:t>
              </a:r>
              <a:endParaRPr lang="en-US" sz="15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51A6949-C7FB-6B4E-9F32-C21CAD7B44F8}"/>
                </a:ext>
              </a:extLst>
            </p:cNvPr>
            <p:cNvSpPr/>
            <p:nvPr/>
          </p:nvSpPr>
          <p:spPr>
            <a:xfrm>
              <a:off x="5091567" y="4125076"/>
              <a:ext cx="1185955" cy="51374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ALWAYS </a:t>
              </a:r>
            </a:p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THERE APP</a:t>
              </a:r>
              <a:endParaRPr lang="en-US" sz="15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AE9A51-F2BF-5C49-81D1-0EEDC54F1F37}"/>
                </a:ext>
              </a:extLst>
            </p:cNvPr>
            <p:cNvSpPr/>
            <p:nvPr/>
          </p:nvSpPr>
          <p:spPr>
            <a:xfrm>
              <a:off x="6000097" y="2280773"/>
              <a:ext cx="1302500" cy="424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RESOURCES</a:t>
              </a:r>
            </a:p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AROUND ME</a:t>
              </a:r>
              <a:endParaRPr lang="en-US" sz="15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50BB00-7C19-A841-B102-11BABC4D7094}"/>
                </a:ext>
              </a:extLst>
            </p:cNvPr>
            <p:cNvSpPr/>
            <p:nvPr/>
          </p:nvSpPr>
          <p:spPr>
            <a:xfrm>
              <a:off x="6960544" y="4125076"/>
              <a:ext cx="1079758" cy="2996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BRO TALK</a:t>
              </a:r>
              <a:endParaRPr lang="en-US" sz="15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D074901-FEBA-B447-9AAB-C9C78D2BAB3C}"/>
                </a:ext>
              </a:extLst>
            </p:cNvPr>
            <p:cNvSpPr/>
            <p:nvPr/>
          </p:nvSpPr>
          <p:spPr>
            <a:xfrm>
              <a:off x="7903054" y="2280773"/>
              <a:ext cx="942759" cy="424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TEXTING</a:t>
              </a:r>
            </a:p>
            <a:p>
              <a:r>
                <a:rPr lang="en-US" sz="1500" b="1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cs typeface="Arial" panose="020B0604020202020204" pitchFamily="34" charset="0"/>
                </a:rPr>
                <a:t>LAUNCH</a:t>
              </a:r>
              <a:endParaRPr lang="en-US" sz="15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CC0A2-2834-5740-82BC-7EEFD7F4D177}"/>
                </a:ext>
              </a:extLst>
            </p:cNvPr>
            <p:cNvSpPr/>
            <p:nvPr/>
          </p:nvSpPr>
          <p:spPr>
            <a:xfrm>
              <a:off x="358557" y="2008474"/>
              <a:ext cx="614271" cy="3231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accent1"/>
                  </a:solidFill>
                  <a:latin typeface="Helvetica" pitchFamily="2" charset="0"/>
                  <a:cs typeface="Arial" panose="020B0604020202020204" pitchFamily="34" charset="0"/>
                </a:rPr>
                <a:t>1989</a:t>
              </a:r>
              <a:endParaRPr lang="en-US" sz="1500" dirty="0">
                <a:solidFill>
                  <a:schemeClr val="accent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2D639F6-997B-7A47-BEBB-1751A677BCDF}"/>
                </a:ext>
              </a:extLst>
            </p:cNvPr>
            <p:cNvSpPr/>
            <p:nvPr/>
          </p:nvSpPr>
          <p:spPr>
            <a:xfrm>
              <a:off x="1348113" y="4626414"/>
              <a:ext cx="827471" cy="55399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accent1"/>
                  </a:solidFill>
                  <a:latin typeface="Helvetica" pitchFamily="2" charset="0"/>
                  <a:cs typeface="Arial" panose="020B0604020202020204" pitchFamily="34" charset="0"/>
                </a:rPr>
                <a:t>2002 – </a:t>
              </a:r>
            </a:p>
            <a:p>
              <a:r>
                <a:rPr lang="en-US" sz="1500" b="1" dirty="0">
                  <a:solidFill>
                    <a:schemeClr val="accent1"/>
                  </a:solidFill>
                  <a:latin typeface="Helvetica" pitchFamily="2" charset="0"/>
                  <a:cs typeface="Arial" panose="020B0604020202020204" pitchFamily="34" charset="0"/>
                </a:rPr>
                <a:t>2015</a:t>
              </a:r>
              <a:endParaRPr lang="en-US" sz="15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80E768-FA07-F545-8630-39ED4D4DC0E7}"/>
                </a:ext>
              </a:extLst>
            </p:cNvPr>
            <p:cNvSpPr/>
            <p:nvPr/>
          </p:nvSpPr>
          <p:spPr>
            <a:xfrm>
              <a:off x="2249987" y="2008474"/>
              <a:ext cx="614271" cy="3231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accent1"/>
                  </a:solidFill>
                  <a:latin typeface="Helvetica" pitchFamily="2" charset="0"/>
                  <a:cs typeface="Arial" panose="020B0604020202020204" pitchFamily="34" charset="0"/>
                </a:rPr>
                <a:t>2010</a:t>
              </a:r>
              <a:endParaRPr lang="en-US" sz="1500" dirty="0">
                <a:solidFill>
                  <a:schemeClr val="accent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2AECF7A-06FA-1346-89FF-4F384A99F03B}"/>
                </a:ext>
              </a:extLst>
            </p:cNvPr>
            <p:cNvSpPr/>
            <p:nvPr/>
          </p:nvSpPr>
          <p:spPr>
            <a:xfrm>
              <a:off x="3227017" y="4626414"/>
              <a:ext cx="614271" cy="3231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accent1"/>
                  </a:solidFill>
                  <a:latin typeface="Helvetica" pitchFamily="2" charset="0"/>
                  <a:cs typeface="Arial" panose="020B0604020202020204" pitchFamily="34" charset="0"/>
                </a:rPr>
                <a:t>2011</a:t>
              </a:r>
              <a:endParaRPr lang="en-US" sz="1500" dirty="0">
                <a:solidFill>
                  <a:schemeClr val="accent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D81BF1-826A-3A4C-A61E-E1C1EE66BC62}"/>
                </a:ext>
              </a:extLst>
            </p:cNvPr>
            <p:cNvSpPr/>
            <p:nvPr/>
          </p:nvSpPr>
          <p:spPr>
            <a:xfrm>
              <a:off x="4141417" y="2008474"/>
              <a:ext cx="614271" cy="3231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accent1"/>
                  </a:solidFill>
                  <a:latin typeface="Helvetica" pitchFamily="2" charset="0"/>
                  <a:cs typeface="Arial" panose="020B0604020202020204" pitchFamily="34" charset="0"/>
                </a:rPr>
                <a:t>2012</a:t>
              </a:r>
              <a:endParaRPr lang="en-US" sz="1500" dirty="0">
                <a:solidFill>
                  <a:schemeClr val="accent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D368FC-CA6C-8048-A226-8CF4C582E855}"/>
                </a:ext>
              </a:extLst>
            </p:cNvPr>
            <p:cNvSpPr/>
            <p:nvPr/>
          </p:nvSpPr>
          <p:spPr>
            <a:xfrm>
              <a:off x="5105921" y="4626414"/>
              <a:ext cx="614271" cy="3231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accent1"/>
                  </a:solidFill>
                  <a:latin typeface="Helvetica" pitchFamily="2" charset="0"/>
                  <a:cs typeface="Arial" panose="020B0604020202020204" pitchFamily="34" charset="0"/>
                </a:rPr>
                <a:t>2013</a:t>
              </a:r>
              <a:endParaRPr lang="en-US" sz="1500" dirty="0">
                <a:solidFill>
                  <a:schemeClr val="accent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B124B83-62EA-1241-8083-57198CF7688E}"/>
                </a:ext>
              </a:extLst>
            </p:cNvPr>
            <p:cNvSpPr/>
            <p:nvPr/>
          </p:nvSpPr>
          <p:spPr>
            <a:xfrm>
              <a:off x="6007795" y="2008474"/>
              <a:ext cx="614271" cy="3231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accent1"/>
                  </a:solidFill>
                  <a:latin typeface="Helvetica" pitchFamily="2" charset="0"/>
                  <a:cs typeface="Arial" panose="020B0604020202020204" pitchFamily="34" charset="0"/>
                </a:rPr>
                <a:t>2014</a:t>
              </a:r>
              <a:endParaRPr lang="en-US" sz="1500" dirty="0">
                <a:solidFill>
                  <a:schemeClr val="accent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B81819B-F820-F44E-87AE-086A0F74C839}"/>
                </a:ext>
              </a:extLst>
            </p:cNvPr>
            <p:cNvSpPr/>
            <p:nvPr/>
          </p:nvSpPr>
          <p:spPr>
            <a:xfrm>
              <a:off x="6984825" y="4401166"/>
              <a:ext cx="614271" cy="3231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accent1"/>
                  </a:solidFill>
                  <a:latin typeface="Helvetica" pitchFamily="2" charset="0"/>
                  <a:cs typeface="Arial" panose="020B0604020202020204" pitchFamily="34" charset="0"/>
                </a:rPr>
                <a:t>2015</a:t>
              </a:r>
              <a:endParaRPr lang="en-US" sz="15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919A34-D44E-EA43-A656-B55F2F0CFE47}"/>
                </a:ext>
              </a:extLst>
            </p:cNvPr>
            <p:cNvSpPr/>
            <p:nvPr/>
          </p:nvSpPr>
          <p:spPr>
            <a:xfrm>
              <a:off x="7911751" y="2008474"/>
              <a:ext cx="614271" cy="3231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>
                  <a:solidFill>
                    <a:schemeClr val="accent1"/>
                  </a:solidFill>
                  <a:latin typeface="Helvetica" pitchFamily="2" charset="0"/>
                  <a:cs typeface="Arial" panose="020B0604020202020204" pitchFamily="34" charset="0"/>
                </a:rPr>
                <a:t>2018</a:t>
              </a:r>
              <a:endParaRPr lang="en-US" sz="15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73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580009" y="2298756"/>
            <a:ext cx="7919755" cy="1324217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Phone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Provides young people across Canada with 24/7, bilingual professional counselling, information and referrals – providing a safe and trusted place for young people in any moment of crisis or need.</a:t>
            </a:r>
          </a:p>
          <a:p>
            <a:pPr>
              <a:spcBef>
                <a:spcPts val="0"/>
              </a:spcBef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Live Chat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Allows young people to connect one-on-one, in real time, with a counsellor through our website or from a smartphone, available 24/7/365.</a:t>
            </a:r>
          </a:p>
          <a:p>
            <a:pPr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Crisis Text Line powered by Kids Help Phone</a:t>
            </a:r>
          </a:p>
          <a:p>
            <a:pPr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Utilizes volunteer Crisis Responders who have completed 36 hours of rigorous online training. Kids Help Phone’s professional supervisors are available to provide in-the-moment coaching to the volunteers and connect with emergency services or child welfare, if required.</a:t>
            </a: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0009" y="578619"/>
            <a:ext cx="8200493" cy="56957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kern="1200" cap="none" spc="0" normalizeH="0" baseline="0">
                <a:solidFill>
                  <a:schemeClr val="bg2"/>
                </a:solidFill>
                <a:latin typeface="HelveticaRounded LT Std Bd" pitchFamily="34" charset="0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Core Services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1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121" y="632560"/>
            <a:ext cx="31412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F4540C"/>
                </a:solidFill>
              </a:rPr>
              <a:t>Sunday, May </a:t>
            </a:r>
            <a:r>
              <a:rPr lang="en-US" sz="3300" b="1" dirty="0" smtClean="0">
                <a:solidFill>
                  <a:srgbClr val="F4540C"/>
                </a:solidFill>
              </a:rPr>
              <a:t>3</a:t>
            </a:r>
            <a:endParaRPr lang="en-US" sz="3300" b="1" dirty="0">
              <a:solidFill>
                <a:srgbClr val="F4540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82" y="245245"/>
            <a:ext cx="4183270" cy="26054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469" y="1541853"/>
            <a:ext cx="402139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5K Walk, family-friendly event, 40+ communities across Canada</a:t>
            </a:r>
          </a:p>
          <a:p>
            <a:pPr>
              <a:lnSpc>
                <a:spcPct val="150000"/>
              </a:lnSpc>
            </a:pPr>
            <a:endParaRPr lang="en-US" sz="11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Largest and only national fundraising event for Kids Help Phone</a:t>
            </a:r>
          </a:p>
          <a:p>
            <a:pPr>
              <a:lnSpc>
                <a:spcPct val="150000"/>
              </a:lnSpc>
            </a:pPr>
            <a:endParaRPr lang="en-US" sz="11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Large corporate audience</a:t>
            </a:r>
          </a:p>
          <a:p>
            <a:pPr>
              <a:lnSpc>
                <a:spcPct val="150000"/>
              </a:lnSpc>
            </a:pPr>
            <a:endParaRPr lang="en-US" sz="11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</a:t>
            </a:r>
            <a:r>
              <a:rPr lang="en-US" sz="1600" dirty="0" smtClean="0"/>
              <a:t>ay of community action in celebration and support of youth mental health</a:t>
            </a:r>
          </a:p>
          <a:p>
            <a:pPr>
              <a:lnSpc>
                <a:spcPct val="150000"/>
              </a:lnSpc>
            </a:pPr>
            <a:endParaRPr lang="en-US" sz="11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Approximately raises 20% of operational budget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46" y="3050283"/>
            <a:ext cx="4494606" cy="29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7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848" y="297695"/>
            <a:ext cx="455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4540C"/>
                </a:solidFill>
              </a:rPr>
              <a:t>Industry Trends &amp; Data Needs</a:t>
            </a:r>
            <a:endParaRPr lang="en-US" sz="2400" b="1" dirty="0">
              <a:solidFill>
                <a:srgbClr val="F4540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27" y="245245"/>
            <a:ext cx="4183270" cy="26054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7848" y="856357"/>
            <a:ext cx="41249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/>
              <a:t>THE WHY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Funds raised through Walks have been on the decline </a:t>
            </a:r>
          </a:p>
          <a:p>
            <a:pPr>
              <a:lnSpc>
                <a:spcPct val="150000"/>
              </a:lnSpc>
            </a:pPr>
            <a:endParaRPr lang="en-US" sz="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/>
              <a:t>WsKCT</a:t>
            </a:r>
            <a:r>
              <a:rPr lang="en-US" sz="1400" dirty="0" smtClean="0"/>
              <a:t> has been steadily increasing by 3%-5% each year</a:t>
            </a:r>
          </a:p>
          <a:p>
            <a:pPr>
              <a:lnSpc>
                <a:spcPct val="150000"/>
              </a:lnSpc>
            </a:pPr>
            <a:endParaRPr lang="en-US" sz="800" dirty="0" smtClean="0"/>
          </a:p>
          <a:p>
            <a:pPr>
              <a:lnSpc>
                <a:spcPct val="150000"/>
              </a:lnSpc>
            </a:pPr>
            <a:r>
              <a:rPr lang="en-US" sz="1400" b="1" dirty="0" smtClean="0"/>
              <a:t>THE WHAT</a:t>
            </a:r>
            <a:endParaRPr lang="en-US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Lifetime value ranking list for recognition</a:t>
            </a:r>
          </a:p>
          <a:p>
            <a:pPr>
              <a:lnSpc>
                <a:spcPct val="150000"/>
              </a:lnSpc>
            </a:pPr>
            <a:endParaRPr lang="en-US" sz="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Donor retention including YOY, lapsing and returning</a:t>
            </a:r>
          </a:p>
          <a:p>
            <a:pPr>
              <a:lnSpc>
                <a:spcPct val="150000"/>
              </a:lnSpc>
            </a:pPr>
            <a:endParaRPr lang="en-US" sz="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New participants YOY</a:t>
            </a:r>
          </a:p>
          <a:p>
            <a:pPr>
              <a:lnSpc>
                <a:spcPct val="150000"/>
              </a:lnSpc>
            </a:pPr>
            <a:endParaRPr lang="en-US" sz="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Campaign activity. Analyze: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B</a:t>
            </a:r>
            <a:r>
              <a:rPr lang="en-US" sz="1400" dirty="0" smtClean="0"/>
              <a:t>est time to communicate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smtClean="0"/>
              <a:t>When top fundraisers register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smtClean="0"/>
              <a:t>When top fundraisers receive pledges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smtClean="0"/>
              <a:t>Participants  &lt;$0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436" y="2948084"/>
            <a:ext cx="4316361" cy="28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58160"/>
      </p:ext>
    </p:extLst>
  </p:cSld>
  <p:clrMapOvr>
    <a:masterClrMapping/>
  </p:clrMapOvr>
</p:sld>
</file>

<file path=ppt/theme/theme1.xml><?xml version="1.0" encoding="utf-8"?>
<a:theme xmlns:a="http://schemas.openxmlformats.org/drawingml/2006/main" name="KHP Interior Pages">
  <a:themeElements>
    <a:clrScheme name="Custom 5">
      <a:dk1>
        <a:srgbClr val="414448"/>
      </a:dk1>
      <a:lt1>
        <a:srgbClr val="FFFFFF"/>
      </a:lt1>
      <a:dk2>
        <a:srgbClr val="FFFFFF"/>
      </a:dk2>
      <a:lt2>
        <a:srgbClr val="1082BC"/>
      </a:lt2>
      <a:accent1>
        <a:srgbClr val="D70086"/>
      </a:accent1>
      <a:accent2>
        <a:srgbClr val="17B65C"/>
      </a:accent2>
      <a:accent3>
        <a:srgbClr val="6021AF"/>
      </a:accent3>
      <a:accent4>
        <a:srgbClr val="E70A2A"/>
      </a:accent4>
      <a:accent5>
        <a:srgbClr val="001489"/>
      </a:accent5>
      <a:accent6>
        <a:srgbClr val="1082BC"/>
      </a:accent6>
      <a:hlink>
        <a:srgbClr val="000076"/>
      </a:hlink>
      <a:folHlink>
        <a:srgbClr val="0000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HP Cover pages">
  <a:themeElements>
    <a:clrScheme name="KHP v2">
      <a:dk1>
        <a:srgbClr val="414448"/>
      </a:dk1>
      <a:lt1>
        <a:srgbClr val="FFFFFF"/>
      </a:lt1>
      <a:dk2>
        <a:srgbClr val="FFFFFF"/>
      </a:dk2>
      <a:lt2>
        <a:srgbClr val="1082BC"/>
      </a:lt2>
      <a:accent1>
        <a:srgbClr val="D70086"/>
      </a:accent1>
      <a:accent2>
        <a:srgbClr val="17B65C"/>
      </a:accent2>
      <a:accent3>
        <a:srgbClr val="6021AF"/>
      </a:accent3>
      <a:accent4>
        <a:srgbClr val="E70A2A"/>
      </a:accent4>
      <a:accent5>
        <a:srgbClr val="001489"/>
      </a:accent5>
      <a:accent6>
        <a:srgbClr val="FEC909"/>
      </a:accent6>
      <a:hlink>
        <a:srgbClr val="000076"/>
      </a:hlink>
      <a:folHlink>
        <a:srgbClr val="0000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KHP Cover pages">
  <a:themeElements>
    <a:clrScheme name="KHP v2">
      <a:dk1>
        <a:srgbClr val="414448"/>
      </a:dk1>
      <a:lt1>
        <a:srgbClr val="FFFFFF"/>
      </a:lt1>
      <a:dk2>
        <a:srgbClr val="FFFFFF"/>
      </a:dk2>
      <a:lt2>
        <a:srgbClr val="1082BC"/>
      </a:lt2>
      <a:accent1>
        <a:srgbClr val="D70086"/>
      </a:accent1>
      <a:accent2>
        <a:srgbClr val="17B65C"/>
      </a:accent2>
      <a:accent3>
        <a:srgbClr val="6021AF"/>
      </a:accent3>
      <a:accent4>
        <a:srgbClr val="E70A2A"/>
      </a:accent4>
      <a:accent5>
        <a:srgbClr val="001489"/>
      </a:accent5>
      <a:accent6>
        <a:srgbClr val="FEC909"/>
      </a:accent6>
      <a:hlink>
        <a:srgbClr val="000076"/>
      </a:hlink>
      <a:folHlink>
        <a:srgbClr val="0000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KHP Cover pages">
  <a:themeElements>
    <a:clrScheme name="Custom 1">
      <a:dk1>
        <a:srgbClr val="414448"/>
      </a:dk1>
      <a:lt1>
        <a:srgbClr val="FFFFFF"/>
      </a:lt1>
      <a:dk2>
        <a:srgbClr val="FFFFFF"/>
      </a:dk2>
      <a:lt2>
        <a:srgbClr val="1082BC"/>
      </a:lt2>
      <a:accent1>
        <a:srgbClr val="D70086"/>
      </a:accent1>
      <a:accent2>
        <a:srgbClr val="17B65C"/>
      </a:accent2>
      <a:accent3>
        <a:srgbClr val="6021AF"/>
      </a:accent3>
      <a:accent4>
        <a:srgbClr val="E70A2A"/>
      </a:accent4>
      <a:accent5>
        <a:srgbClr val="001489"/>
      </a:accent5>
      <a:accent6>
        <a:srgbClr val="FEC909"/>
      </a:accent6>
      <a:hlink>
        <a:srgbClr val="FFFFFF"/>
      </a:hlink>
      <a:folHlink>
        <a:srgbClr val="FF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4124</TotalTime>
  <Words>453</Words>
  <Application>Microsoft Office PowerPoint</Application>
  <PresentationFormat>On-screen Show (4:3)</PresentationFormat>
  <Paragraphs>88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Helvetica</vt:lpstr>
      <vt:lpstr>HelveticaNeueLT Std Lt</vt:lpstr>
      <vt:lpstr>HelveticaRounded LT Std Bd</vt:lpstr>
      <vt:lpstr>Wingdings</vt:lpstr>
      <vt:lpstr>KHP Interior Pages</vt:lpstr>
      <vt:lpstr>KHP Cover pages</vt:lpstr>
      <vt:lpstr>2_KHP Cover pages</vt:lpstr>
      <vt:lpstr>1_KHP Cover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 Walter Thompson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Elena Manica</cp:lastModifiedBy>
  <cp:revision>537</cp:revision>
  <cp:lastPrinted>2019-08-20T20:57:20Z</cp:lastPrinted>
  <dcterms:created xsi:type="dcterms:W3CDTF">2016-10-20T13:56:28Z</dcterms:created>
  <dcterms:modified xsi:type="dcterms:W3CDTF">2019-11-18T22:16:52Z</dcterms:modified>
</cp:coreProperties>
</file>